
<file path=[Content_Types].xml><?xml version="1.0" encoding="utf-8"?>
<Types xmlns="http://schemas.openxmlformats.org/package/2006/content-types">
  <Default Extension="jpeg" ContentType="image/jpeg"/>
  <Default Extension="JPG" ContentType="image/.jp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67" r:id="rId5"/>
    <p:sldId id="258" r:id="rId6"/>
    <p:sldId id="259" r:id="rId7"/>
    <p:sldId id="260" r:id="rId8"/>
    <p:sldId id="261" r:id="rId9"/>
    <p:sldId id="262" r:id="rId10"/>
    <p:sldId id="263" r:id="rId11"/>
    <p:sldId id="264" r:id="rId12"/>
    <p:sldId id="265" r:id="rId13"/>
    <p:sldId id="266" r:id="rId1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64" d="100"/>
          <a:sy n="64" d="100"/>
        </p:scale>
        <p:origin x="954" y="7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7.xml"/><Relationship Id="rId8" Type="http://schemas.openxmlformats.org/officeDocument/2006/relationships/slide" Target="slides/slide6.xml"/><Relationship Id="rId7" Type="http://schemas.openxmlformats.org/officeDocument/2006/relationships/slide" Target="slides/slide5.xml"/><Relationship Id="rId6" Type="http://schemas.openxmlformats.org/officeDocument/2006/relationships/slide" Target="slides/slide4.xml"/><Relationship Id="rId5" Type="http://schemas.openxmlformats.org/officeDocument/2006/relationships/slide" Target="slides/slide3.xml"/><Relationship Id="rId4" Type="http://schemas.openxmlformats.org/officeDocument/2006/relationships/slide" Target="slides/slide2.xml"/><Relationship Id="rId3" Type="http://schemas.openxmlformats.org/officeDocument/2006/relationships/slide" Target="slides/slide1.xml"/><Relationship Id="rId2" Type="http://schemas.openxmlformats.org/officeDocument/2006/relationships/theme" Target="theme/theme1.xml"/><Relationship Id="rId17" Type="http://schemas.openxmlformats.org/officeDocument/2006/relationships/tableStyles" Target="tableStyles.xml"/><Relationship Id="rId16" Type="http://schemas.openxmlformats.org/officeDocument/2006/relationships/viewProps" Target="viewProps.xml"/><Relationship Id="rId15" Type="http://schemas.openxmlformats.org/officeDocument/2006/relationships/presProps" Target="presProps.xml"/><Relationship Id="rId14" Type="http://schemas.openxmlformats.org/officeDocument/2006/relationships/slide" Target="slides/slide12.xml"/><Relationship Id="rId13" Type="http://schemas.openxmlformats.org/officeDocument/2006/relationships/slide" Target="slides/slide11.xml"/><Relationship Id="rId12" Type="http://schemas.openxmlformats.org/officeDocument/2006/relationships/slide" Target="slides/slide10.xml"/><Relationship Id="rId11" Type="http://schemas.openxmlformats.org/officeDocument/2006/relationships/slide" Target="slides/slide9.xml"/><Relationship Id="rId10" Type="http://schemas.openxmlformats.org/officeDocument/2006/relationships/slide" Target="slides/slide8.xml"/><Relationship Id="rId1" Type="http://schemas.openxmlformats.org/officeDocument/2006/relationships/slideMaster" Target="slideMasters/slideMaster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IN"/>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IN"/>
          </a:p>
        </p:txBody>
      </p:sp>
      <p:sp>
        <p:nvSpPr>
          <p:cNvPr id="4" name="Date Placeholder 3"/>
          <p:cNvSpPr>
            <a:spLocks noGrp="1"/>
          </p:cNvSpPr>
          <p:nvPr>
            <p:ph type="dt" sz="half" idx="10"/>
          </p:nvPr>
        </p:nvSpPr>
        <p:spPr/>
        <p:txBody>
          <a:bodyPr/>
          <a:lstStyle/>
          <a:p>
            <a:fld id="{9D2AB53A-BB22-4431-BF5B-DA98086AED18}" type="datetimeFigureOut">
              <a:rPr lang="en-IN" smtClean="0"/>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23650065-CAF4-40EF-84B6-C9499B6A8E7B}" type="slidenum">
              <a:rPr lang="en-IN" smtClean="0"/>
            </a:fld>
            <a:endParaRPr lang="en-IN"/>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IN"/>
          </a:p>
        </p:txBody>
      </p:sp>
      <p:sp>
        <p:nvSpPr>
          <p:cNvPr id="3" name="Content Placeholder 2"/>
          <p:cNvSpPr>
            <a:spLocks noGrp="1"/>
          </p:cNvSpPr>
          <p:nvPr>
            <p:ph idx="1"/>
          </p:nvPr>
        </p:nvSpPr>
        <p:spPr/>
        <p:txBody>
          <a:body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IN"/>
          </a:p>
        </p:txBody>
      </p:sp>
      <p:sp>
        <p:nvSpPr>
          <p:cNvPr id="4" name="Date Placeholder 3"/>
          <p:cNvSpPr>
            <a:spLocks noGrp="1"/>
          </p:cNvSpPr>
          <p:nvPr>
            <p:ph type="dt" sz="half" idx="10"/>
          </p:nvPr>
        </p:nvSpPr>
        <p:spPr/>
        <p:txBody>
          <a:bodyPr/>
          <a:lstStyle/>
          <a:p>
            <a:fld id="{9D2AB53A-BB22-4431-BF5B-DA98086AED18}" type="datetimeFigureOut">
              <a:rPr lang="en-IN" smtClean="0"/>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23650065-CAF4-40EF-84B6-C9499B6A8E7B}" type="slidenum">
              <a:rPr lang="en-IN" smtClean="0"/>
            </a:fld>
            <a:endParaRPr lang="en-IN"/>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IN"/>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endParaRPr lang="en-US"/>
          </a:p>
        </p:txBody>
      </p:sp>
      <p:sp>
        <p:nvSpPr>
          <p:cNvPr id="4" name="Date Placeholder 3"/>
          <p:cNvSpPr>
            <a:spLocks noGrp="1"/>
          </p:cNvSpPr>
          <p:nvPr>
            <p:ph type="dt" sz="half" idx="10"/>
          </p:nvPr>
        </p:nvSpPr>
        <p:spPr/>
        <p:txBody>
          <a:bodyPr/>
          <a:lstStyle/>
          <a:p>
            <a:fld id="{9D2AB53A-BB22-4431-BF5B-DA98086AED18}" type="datetimeFigureOut">
              <a:rPr lang="en-IN" smtClean="0"/>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23650065-CAF4-40EF-84B6-C9499B6A8E7B}" type="slidenum">
              <a:rPr lang="en-IN" smtClean="0"/>
            </a:fld>
            <a:endParaRPr lang="en-IN"/>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IN"/>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IN"/>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IN"/>
          </a:p>
        </p:txBody>
      </p:sp>
      <p:sp>
        <p:nvSpPr>
          <p:cNvPr id="5" name="Date Placeholder 4"/>
          <p:cNvSpPr>
            <a:spLocks noGrp="1"/>
          </p:cNvSpPr>
          <p:nvPr>
            <p:ph type="dt" sz="half" idx="10"/>
          </p:nvPr>
        </p:nvSpPr>
        <p:spPr/>
        <p:txBody>
          <a:bodyPr/>
          <a:lstStyle/>
          <a:p>
            <a:fld id="{9D2AB53A-BB22-4431-BF5B-DA98086AED18}" type="datetimeFigureOut">
              <a:rPr lang="en-IN" smtClean="0"/>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23650065-CAF4-40EF-84B6-C9499B6A8E7B}" type="slidenum">
              <a:rPr lang="en-IN" smtClean="0"/>
            </a:fld>
            <a:endParaRPr lang="en-IN"/>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IN"/>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endParaRPr lang="en-US"/>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IN"/>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endParaRPr lang="en-US"/>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IN"/>
          </a:p>
        </p:txBody>
      </p:sp>
      <p:sp>
        <p:nvSpPr>
          <p:cNvPr id="7" name="Date Placeholder 6"/>
          <p:cNvSpPr>
            <a:spLocks noGrp="1"/>
          </p:cNvSpPr>
          <p:nvPr>
            <p:ph type="dt" sz="half" idx="10"/>
          </p:nvPr>
        </p:nvSpPr>
        <p:spPr/>
        <p:txBody>
          <a:bodyPr/>
          <a:lstStyle/>
          <a:p>
            <a:fld id="{9D2AB53A-BB22-4431-BF5B-DA98086AED18}" type="datetimeFigureOut">
              <a:rPr lang="en-IN" smtClean="0"/>
            </a:fld>
            <a:endParaRPr lang="en-IN"/>
          </a:p>
        </p:txBody>
      </p:sp>
      <p:sp>
        <p:nvSpPr>
          <p:cNvPr id="8" name="Footer Placeholder 7"/>
          <p:cNvSpPr>
            <a:spLocks noGrp="1"/>
          </p:cNvSpPr>
          <p:nvPr>
            <p:ph type="ftr" sz="quarter" idx="11"/>
          </p:nvPr>
        </p:nvSpPr>
        <p:spPr/>
        <p:txBody>
          <a:bodyPr/>
          <a:lstStyle/>
          <a:p>
            <a:endParaRPr lang="en-IN"/>
          </a:p>
        </p:txBody>
      </p:sp>
      <p:sp>
        <p:nvSpPr>
          <p:cNvPr id="9" name="Slide Number Placeholder 8"/>
          <p:cNvSpPr>
            <a:spLocks noGrp="1"/>
          </p:cNvSpPr>
          <p:nvPr>
            <p:ph type="sldNum" sz="quarter" idx="12"/>
          </p:nvPr>
        </p:nvSpPr>
        <p:spPr/>
        <p:txBody>
          <a:bodyPr/>
          <a:lstStyle/>
          <a:p>
            <a:fld id="{23650065-CAF4-40EF-84B6-C9499B6A8E7B}" type="slidenum">
              <a:rPr lang="en-IN" smtClean="0"/>
            </a:fld>
            <a:endParaRPr lang="en-IN"/>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IN"/>
          </a:p>
        </p:txBody>
      </p:sp>
      <p:sp>
        <p:nvSpPr>
          <p:cNvPr id="3" name="Date Placeholder 2"/>
          <p:cNvSpPr>
            <a:spLocks noGrp="1"/>
          </p:cNvSpPr>
          <p:nvPr>
            <p:ph type="dt" sz="half" idx="10"/>
          </p:nvPr>
        </p:nvSpPr>
        <p:spPr/>
        <p:txBody>
          <a:bodyPr/>
          <a:lstStyle/>
          <a:p>
            <a:fld id="{9D2AB53A-BB22-4431-BF5B-DA98086AED18}" type="datetimeFigureOut">
              <a:rPr lang="en-IN" smtClean="0"/>
            </a:fld>
            <a:endParaRPr lang="en-IN"/>
          </a:p>
        </p:txBody>
      </p:sp>
      <p:sp>
        <p:nvSpPr>
          <p:cNvPr id="4" name="Footer Placeholder 3"/>
          <p:cNvSpPr>
            <a:spLocks noGrp="1"/>
          </p:cNvSpPr>
          <p:nvPr>
            <p:ph type="ftr" sz="quarter" idx="11"/>
          </p:nvPr>
        </p:nvSpPr>
        <p:spPr/>
        <p:txBody>
          <a:bodyPr/>
          <a:lstStyle/>
          <a:p>
            <a:endParaRPr lang="en-IN"/>
          </a:p>
        </p:txBody>
      </p:sp>
      <p:sp>
        <p:nvSpPr>
          <p:cNvPr id="5" name="Slide Number Placeholder 4"/>
          <p:cNvSpPr>
            <a:spLocks noGrp="1"/>
          </p:cNvSpPr>
          <p:nvPr>
            <p:ph type="sldNum" sz="quarter" idx="12"/>
          </p:nvPr>
        </p:nvSpPr>
        <p:spPr/>
        <p:txBody>
          <a:bodyPr/>
          <a:lstStyle/>
          <a:p>
            <a:fld id="{23650065-CAF4-40EF-84B6-C9499B6A8E7B}" type="slidenum">
              <a:rPr lang="en-IN" smtClean="0"/>
            </a:fld>
            <a:endParaRPr lang="en-IN"/>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D2AB53A-BB22-4431-BF5B-DA98086AED18}" type="datetimeFigureOut">
              <a:rPr lang="en-IN" smtClean="0"/>
            </a:fld>
            <a:endParaRPr lang="en-IN"/>
          </a:p>
        </p:txBody>
      </p:sp>
      <p:sp>
        <p:nvSpPr>
          <p:cNvPr id="3" name="Footer Placeholder 2"/>
          <p:cNvSpPr>
            <a:spLocks noGrp="1"/>
          </p:cNvSpPr>
          <p:nvPr>
            <p:ph type="ftr" sz="quarter" idx="11"/>
          </p:nvPr>
        </p:nvSpPr>
        <p:spPr/>
        <p:txBody>
          <a:bodyPr/>
          <a:lstStyle/>
          <a:p>
            <a:endParaRPr lang="en-IN"/>
          </a:p>
        </p:txBody>
      </p:sp>
      <p:sp>
        <p:nvSpPr>
          <p:cNvPr id="4" name="Slide Number Placeholder 3"/>
          <p:cNvSpPr>
            <a:spLocks noGrp="1"/>
          </p:cNvSpPr>
          <p:nvPr>
            <p:ph type="sldNum" sz="quarter" idx="12"/>
          </p:nvPr>
        </p:nvSpPr>
        <p:spPr/>
        <p:txBody>
          <a:bodyPr/>
          <a:lstStyle/>
          <a:p>
            <a:fld id="{23650065-CAF4-40EF-84B6-C9499B6A8E7B}" type="slidenum">
              <a:rPr lang="en-IN" smtClean="0"/>
            </a:fld>
            <a:endParaRPr lang="en-IN"/>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N"/>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IN"/>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endParaRPr lang="en-US"/>
          </a:p>
        </p:txBody>
      </p:sp>
      <p:sp>
        <p:nvSpPr>
          <p:cNvPr id="5" name="Date Placeholder 4"/>
          <p:cNvSpPr>
            <a:spLocks noGrp="1"/>
          </p:cNvSpPr>
          <p:nvPr>
            <p:ph type="dt" sz="half" idx="10"/>
          </p:nvPr>
        </p:nvSpPr>
        <p:spPr/>
        <p:txBody>
          <a:bodyPr/>
          <a:lstStyle/>
          <a:p>
            <a:fld id="{9D2AB53A-BB22-4431-BF5B-DA98086AED18}" type="datetimeFigureOut">
              <a:rPr lang="en-IN" smtClean="0"/>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23650065-CAF4-40EF-84B6-C9499B6A8E7B}" type="slidenum">
              <a:rPr lang="en-IN" smtClean="0"/>
            </a:fld>
            <a:endParaRPr lang="en-IN"/>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N"/>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IN"/>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endParaRPr lang="en-US"/>
          </a:p>
        </p:txBody>
      </p:sp>
      <p:sp>
        <p:nvSpPr>
          <p:cNvPr id="5" name="Date Placeholder 4"/>
          <p:cNvSpPr>
            <a:spLocks noGrp="1"/>
          </p:cNvSpPr>
          <p:nvPr>
            <p:ph type="dt" sz="half" idx="10"/>
          </p:nvPr>
        </p:nvSpPr>
        <p:spPr/>
        <p:txBody>
          <a:bodyPr/>
          <a:lstStyle/>
          <a:p>
            <a:fld id="{9D2AB53A-BB22-4431-BF5B-DA98086AED18}" type="datetimeFigureOut">
              <a:rPr lang="en-IN" smtClean="0"/>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23650065-CAF4-40EF-84B6-C9499B6A8E7B}" type="slidenum">
              <a:rPr lang="en-IN" smtClean="0"/>
            </a:fld>
            <a:endParaRPr lang="en-IN"/>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IN"/>
          </a:p>
        </p:txBody>
      </p:sp>
      <p:sp>
        <p:nvSpPr>
          <p:cNvPr id="3" name="Vertical Text Placeholder 2"/>
          <p:cNvSpPr>
            <a:spLocks noGrp="1"/>
          </p:cNvSpPr>
          <p:nvPr>
            <p:ph type="body" orient="vert" idx="1"/>
          </p:nvPr>
        </p:nvSpPr>
        <p:spPr/>
        <p:txBody>
          <a:bodyPr vert="eaVert"/>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IN"/>
          </a:p>
        </p:txBody>
      </p:sp>
      <p:sp>
        <p:nvSpPr>
          <p:cNvPr id="4" name="Date Placeholder 3"/>
          <p:cNvSpPr>
            <a:spLocks noGrp="1"/>
          </p:cNvSpPr>
          <p:nvPr>
            <p:ph type="dt" sz="half" idx="10"/>
          </p:nvPr>
        </p:nvSpPr>
        <p:spPr/>
        <p:txBody>
          <a:bodyPr/>
          <a:lstStyle/>
          <a:p>
            <a:fld id="{9D2AB53A-BB22-4431-BF5B-DA98086AED18}" type="datetimeFigureOut">
              <a:rPr lang="en-IN" smtClean="0"/>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23650065-CAF4-40EF-84B6-C9499B6A8E7B}" type="slidenum">
              <a:rPr lang="en-IN" smtClean="0"/>
            </a:fld>
            <a:endParaRPr lang="en-IN"/>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IN"/>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IN"/>
          </a:p>
        </p:txBody>
      </p:sp>
      <p:sp>
        <p:nvSpPr>
          <p:cNvPr id="4" name="Date Placeholder 3"/>
          <p:cNvSpPr>
            <a:spLocks noGrp="1"/>
          </p:cNvSpPr>
          <p:nvPr>
            <p:ph type="dt" sz="half" idx="10"/>
          </p:nvPr>
        </p:nvSpPr>
        <p:spPr/>
        <p:txBody>
          <a:bodyPr/>
          <a:lstStyle/>
          <a:p>
            <a:fld id="{9D2AB53A-BB22-4431-BF5B-DA98086AED18}" type="datetimeFigureOut">
              <a:rPr lang="en-IN" smtClean="0"/>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23650065-CAF4-40EF-84B6-C9499B6A8E7B}" type="slidenum">
              <a:rPr lang="en-IN" smtClean="0"/>
            </a:fld>
            <a:endParaRPr lang="en-IN"/>
          </a:p>
        </p:txBody>
      </p:sp>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2" Type="http://schemas.openxmlformats.org/officeDocument/2006/relationships/theme" Target="../theme/theme1.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IN"/>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IN"/>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D2AB53A-BB22-4431-BF5B-DA98086AED18}" type="datetimeFigureOut">
              <a:rPr lang="en-IN" smtClean="0"/>
            </a:fld>
            <a:endParaRPr lang="en-IN"/>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IN"/>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3650065-CAF4-40EF-84B6-C9499B6A8E7B}" type="slidenum">
              <a:rPr lang="en-IN" smtClean="0"/>
            </a:fld>
            <a:endParaRPr lang="en-IN"/>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1.png"/></Relationships>
</file>

<file path=ppt/slides/_rels/slide2.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2.png"/></Relationships>
</file>

<file path=ppt/slides/_rels/slide3.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3.png"/></Relationships>
</file>

<file path=ppt/slides/_rels/slide4.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4.png"/></Relationships>
</file>

<file path=ppt/slides/_rels/slide5.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5.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6.png"/></Relationships>
</file>

<file path=ppt/slides/_rels/slide8.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7.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573206" y="3680940"/>
            <a:ext cx="5363570" cy="2387600"/>
          </a:xfrm>
        </p:spPr>
        <p:txBody>
          <a:bodyPr>
            <a:normAutofit fontScale="90000"/>
          </a:bodyPr>
          <a:lstStyle/>
          <a:p>
            <a:r>
              <a:rPr lang="en-US" sz="4800" b="1" dirty="0">
                <a:effectLst>
                  <a:outerShdw blurRad="38100" dist="38100" dir="2700000" algn="tl">
                    <a:srgbClr val="000000">
                      <a:alpha val="43137"/>
                    </a:srgbClr>
                  </a:outerShdw>
                </a:effectLst>
                <a:latin typeface="Arial Black" panose="020B0A04020102020204" pitchFamily="34" charset="0"/>
              </a:rPr>
              <a:t>MISUSE/ OVERUSE/ABUSE OF INTELLECTUAL PROPERTY RIGHTS   </a:t>
            </a:r>
            <a:br>
              <a:rPr lang="en-IN" dirty="0"/>
            </a:br>
            <a:endParaRPr lang="en-IN" dirty="0"/>
          </a:p>
        </p:txBody>
      </p:sp>
      <p:pic>
        <p:nvPicPr>
          <p:cNvPr id="5" name="Picture 4"/>
          <p:cNvPicPr>
            <a:picLocks noChangeAspect="1"/>
          </p:cNvPicPr>
          <p:nvPr/>
        </p:nvPicPr>
        <p:blipFill>
          <a:blip r:embed="rId1"/>
          <a:stretch>
            <a:fillRect/>
          </a:stretch>
        </p:blipFill>
        <p:spPr>
          <a:xfrm>
            <a:off x="6182436" y="0"/>
            <a:ext cx="6009564" cy="6858000"/>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800" b="1" dirty="0">
                <a:solidFill>
                  <a:srgbClr val="FF0000"/>
                </a:solidFill>
                <a:effectLst>
                  <a:outerShdw blurRad="38100" dist="38100" dir="2700000" algn="tl">
                    <a:srgbClr val="000000">
                      <a:alpha val="43137"/>
                    </a:srgbClr>
                  </a:outerShdw>
                </a:effectLst>
                <a:latin typeface="+mn-lt"/>
              </a:rPr>
              <a:t>Introduction</a:t>
            </a:r>
            <a:endParaRPr lang="en-IN" sz="4800" b="1" dirty="0">
              <a:solidFill>
                <a:srgbClr val="FF0000"/>
              </a:solidFill>
              <a:effectLst>
                <a:outerShdw blurRad="38100" dist="38100" dir="2700000" algn="tl">
                  <a:srgbClr val="000000">
                    <a:alpha val="43137"/>
                  </a:srgbClr>
                </a:outerShdw>
              </a:effectLst>
              <a:latin typeface="+mn-lt"/>
            </a:endParaRPr>
          </a:p>
        </p:txBody>
      </p:sp>
      <p:sp>
        <p:nvSpPr>
          <p:cNvPr id="3" name="Content Placeholder 2"/>
          <p:cNvSpPr>
            <a:spLocks noGrp="1"/>
          </p:cNvSpPr>
          <p:nvPr>
            <p:ph idx="1"/>
          </p:nvPr>
        </p:nvSpPr>
        <p:spPr/>
        <p:txBody>
          <a:bodyPr/>
          <a:lstStyle/>
          <a:p>
            <a:pPr algn="just" fontAlgn="base"/>
            <a:r>
              <a:rPr lang="en-US" b="1" dirty="0">
                <a:solidFill>
                  <a:srgbClr val="002060"/>
                </a:solidFill>
              </a:rPr>
              <a:t>If an Intellectual Property owner improperly uses the Intellectual Properties beyond its lawful scope, the Intellectual property is consider to be improperly used or misused. </a:t>
            </a:r>
            <a:endParaRPr lang="en-IN" b="1" dirty="0">
              <a:solidFill>
                <a:srgbClr val="002060"/>
              </a:solidFill>
            </a:endParaRPr>
          </a:p>
          <a:p>
            <a:pPr algn="just"/>
            <a:r>
              <a:rPr lang="en-US" b="1" dirty="0">
                <a:solidFill>
                  <a:srgbClr val="00B050"/>
                </a:solidFill>
              </a:rPr>
              <a:t>Example: </a:t>
            </a:r>
            <a:r>
              <a:rPr lang="en-US" b="1" dirty="0"/>
              <a:t>Patent misuse includes illegal tying of products and services to the patented invention, price fixing and the like. </a:t>
            </a:r>
            <a:endParaRPr lang="en-IN" b="1" dirty="0"/>
          </a:p>
          <a:p>
            <a:pPr algn="just"/>
            <a:endParaRPr lang="en-IN" dirty="0"/>
          </a:p>
        </p:txBody>
      </p:sp>
      <p:pic>
        <p:nvPicPr>
          <p:cNvPr id="4" name="Picture 3"/>
          <p:cNvPicPr>
            <a:picLocks noChangeAspect="1"/>
          </p:cNvPicPr>
          <p:nvPr/>
        </p:nvPicPr>
        <p:blipFill>
          <a:blip r:embed="rId1"/>
          <a:stretch>
            <a:fillRect/>
          </a:stretch>
        </p:blipFill>
        <p:spPr>
          <a:xfrm>
            <a:off x="9906000" y="-1"/>
            <a:ext cx="2286000" cy="1825625"/>
          </a:xfrm>
          <a:prstGeom prst="rect">
            <a:avLst/>
          </a:prstGeo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a:p>
        </p:txBody>
      </p:sp>
      <p:sp>
        <p:nvSpPr>
          <p:cNvPr id="3" name="Content Placeholder 2"/>
          <p:cNvSpPr>
            <a:spLocks noGrp="1"/>
          </p:cNvSpPr>
          <p:nvPr>
            <p:ph idx="1"/>
          </p:nvPr>
        </p:nvSpPr>
        <p:spPr/>
        <p:txBody>
          <a:bodyPr/>
          <a:lstStyle/>
          <a:p>
            <a:endParaRPr lang="en-IN"/>
          </a:p>
        </p:txBody>
      </p:sp>
      <p:pic>
        <p:nvPicPr>
          <p:cNvPr id="4" name="Picture 3"/>
          <p:cNvPicPr>
            <a:picLocks noChangeAspect="1"/>
          </p:cNvPicPr>
          <p:nvPr/>
        </p:nvPicPr>
        <p:blipFill>
          <a:blip r:embed="rId1"/>
          <a:stretch>
            <a:fillRect/>
          </a:stretch>
        </p:blipFill>
        <p:spPr>
          <a:xfrm>
            <a:off x="-1" y="0"/>
            <a:ext cx="12192001" cy="6858000"/>
          </a:xfrm>
          <a:prstGeom prst="rect">
            <a:avLst/>
          </a:prstGeom>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2164" y="610785"/>
            <a:ext cx="9916236" cy="1214840"/>
          </a:xfrm>
        </p:spPr>
        <p:txBody>
          <a:bodyPr>
            <a:normAutofit fontScale="90000"/>
          </a:bodyPr>
          <a:lstStyle/>
          <a:p>
            <a:r>
              <a:rPr lang="en-US" sz="5300" b="1" dirty="0">
                <a:solidFill>
                  <a:srgbClr val="FF0000"/>
                </a:solidFill>
                <a:effectLst>
                  <a:outerShdw blurRad="38100" dist="38100" dir="2700000" algn="tl">
                    <a:srgbClr val="000000">
                      <a:alpha val="43137"/>
                    </a:srgbClr>
                  </a:outerShdw>
                </a:effectLst>
                <a:latin typeface="+mn-lt"/>
              </a:rPr>
              <a:t>Causes of Misuse/Overuse IPR</a:t>
            </a:r>
            <a:br>
              <a:rPr lang="en-IN" dirty="0"/>
            </a:br>
            <a:endParaRPr lang="en-IN" dirty="0"/>
          </a:p>
        </p:txBody>
      </p:sp>
      <p:sp>
        <p:nvSpPr>
          <p:cNvPr id="3" name="Content Placeholder 2"/>
          <p:cNvSpPr>
            <a:spLocks noGrp="1"/>
          </p:cNvSpPr>
          <p:nvPr>
            <p:ph idx="1"/>
          </p:nvPr>
        </p:nvSpPr>
        <p:spPr/>
        <p:txBody>
          <a:bodyPr>
            <a:normAutofit/>
          </a:bodyPr>
          <a:lstStyle/>
          <a:p>
            <a:pPr lvl="0"/>
            <a:r>
              <a:rPr lang="en-US" sz="3200" b="1" dirty="0">
                <a:solidFill>
                  <a:srgbClr val="002060"/>
                </a:solidFill>
              </a:rPr>
              <a:t>Monopoly pricing </a:t>
            </a:r>
            <a:endParaRPr lang="en-IN" sz="3200" b="1" dirty="0">
              <a:solidFill>
                <a:srgbClr val="002060"/>
              </a:solidFill>
            </a:endParaRPr>
          </a:p>
          <a:p>
            <a:pPr lvl="0"/>
            <a:r>
              <a:rPr lang="en-US" sz="3200" b="1" dirty="0">
                <a:solidFill>
                  <a:srgbClr val="002060"/>
                </a:solidFill>
              </a:rPr>
              <a:t>Restrictions on end users </a:t>
            </a:r>
            <a:endParaRPr lang="en-IN" sz="3200" b="1" dirty="0">
              <a:solidFill>
                <a:srgbClr val="002060"/>
              </a:solidFill>
            </a:endParaRPr>
          </a:p>
          <a:p>
            <a:pPr lvl="0"/>
            <a:r>
              <a:rPr lang="en-US" sz="3200" b="1" dirty="0">
                <a:solidFill>
                  <a:srgbClr val="002060"/>
                </a:solidFill>
              </a:rPr>
              <a:t>Territorial restraint </a:t>
            </a:r>
            <a:endParaRPr lang="en-IN" sz="3200" b="1" dirty="0">
              <a:solidFill>
                <a:srgbClr val="002060"/>
              </a:solidFill>
            </a:endParaRPr>
          </a:p>
          <a:p>
            <a:r>
              <a:rPr lang="en-US" sz="3200" b="1" dirty="0">
                <a:solidFill>
                  <a:srgbClr val="002060"/>
                </a:solidFill>
              </a:rPr>
              <a:t>Exclusive dealings</a:t>
            </a:r>
            <a:endParaRPr lang="en-IN" sz="3200" b="1" dirty="0">
              <a:solidFill>
                <a:srgbClr val="002060"/>
              </a:solidFill>
            </a:endParaRPr>
          </a:p>
        </p:txBody>
      </p:sp>
      <p:pic>
        <p:nvPicPr>
          <p:cNvPr id="5" name="Picture 4"/>
          <p:cNvPicPr>
            <a:picLocks noChangeAspect="1"/>
          </p:cNvPicPr>
          <p:nvPr/>
        </p:nvPicPr>
        <p:blipFill>
          <a:blip r:embed="rId1"/>
          <a:stretch>
            <a:fillRect/>
          </a:stretch>
        </p:blipFill>
        <p:spPr>
          <a:xfrm>
            <a:off x="8508242" y="0"/>
            <a:ext cx="3541594" cy="2638488"/>
          </a:xfrm>
          <a:prstGeom prst="rect">
            <a:avLst/>
          </a:prstGeom>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a:solidFill>
                  <a:srgbClr val="FF0000"/>
                </a:solidFill>
                <a:latin typeface="+mn-lt"/>
              </a:rPr>
              <a:t>Reasons to Prevent Abuse/ Misuse of IPR</a:t>
            </a:r>
            <a:br>
              <a:rPr lang="en-IN" dirty="0"/>
            </a:br>
            <a:br>
              <a:rPr lang="en-IN" dirty="0"/>
            </a:br>
            <a:endParaRPr lang="en-IN" dirty="0"/>
          </a:p>
        </p:txBody>
      </p:sp>
      <p:sp>
        <p:nvSpPr>
          <p:cNvPr id="3" name="Content Placeholder 2"/>
          <p:cNvSpPr>
            <a:spLocks noGrp="1"/>
          </p:cNvSpPr>
          <p:nvPr>
            <p:ph idx="1"/>
          </p:nvPr>
        </p:nvSpPr>
        <p:spPr>
          <a:xfrm>
            <a:off x="838200" y="1351128"/>
            <a:ext cx="10515600" cy="4825835"/>
          </a:xfrm>
        </p:spPr>
        <p:txBody>
          <a:bodyPr/>
          <a:lstStyle/>
          <a:p>
            <a:pPr algn="just"/>
            <a:r>
              <a:rPr lang="en-US" b="1" dirty="0"/>
              <a:t>Article 31 of TRIPs provides for the grant of compulsory licenses, under a variety of situations, such as:</a:t>
            </a:r>
            <a:endParaRPr lang="en-IN" b="1" dirty="0"/>
          </a:p>
          <a:p>
            <a:pPr lvl="0" algn="just"/>
            <a:r>
              <a:rPr lang="en-US" b="1" dirty="0">
                <a:solidFill>
                  <a:srgbClr val="002060"/>
                </a:solidFill>
              </a:rPr>
              <a:t>The interest of public health</a:t>
            </a:r>
            <a:endParaRPr lang="en-IN" b="1" dirty="0">
              <a:solidFill>
                <a:srgbClr val="002060"/>
              </a:solidFill>
            </a:endParaRPr>
          </a:p>
          <a:p>
            <a:pPr lvl="0" algn="just"/>
            <a:r>
              <a:rPr lang="en-US" b="1" dirty="0">
                <a:solidFill>
                  <a:srgbClr val="002060"/>
                </a:solidFill>
              </a:rPr>
              <a:t> National emergencies</a:t>
            </a:r>
            <a:endParaRPr lang="en-IN" b="1" dirty="0">
              <a:solidFill>
                <a:srgbClr val="002060"/>
              </a:solidFill>
            </a:endParaRPr>
          </a:p>
          <a:p>
            <a:pPr lvl="0" algn="just"/>
            <a:r>
              <a:rPr lang="en-US" b="1" dirty="0">
                <a:solidFill>
                  <a:srgbClr val="002060"/>
                </a:solidFill>
              </a:rPr>
              <a:t> Nil or inadequate exploitation of the patent in the country</a:t>
            </a:r>
            <a:endParaRPr lang="en-IN" b="1" dirty="0">
              <a:solidFill>
                <a:srgbClr val="002060"/>
              </a:solidFill>
            </a:endParaRPr>
          </a:p>
          <a:p>
            <a:pPr lvl="0" algn="just"/>
            <a:r>
              <a:rPr lang="en-US" b="1" dirty="0">
                <a:solidFill>
                  <a:srgbClr val="002060"/>
                </a:solidFill>
              </a:rPr>
              <a:t> Anti-competitive practices by the patentees or their assignees</a:t>
            </a:r>
            <a:endParaRPr lang="en-IN" b="1" dirty="0">
              <a:solidFill>
                <a:srgbClr val="002060"/>
              </a:solidFill>
            </a:endParaRPr>
          </a:p>
          <a:p>
            <a:pPr lvl="0" algn="just"/>
            <a:r>
              <a:rPr lang="en-US" b="1" dirty="0">
                <a:solidFill>
                  <a:srgbClr val="002060"/>
                </a:solidFill>
              </a:rPr>
              <a:t> Overall national interest</a:t>
            </a:r>
            <a:endParaRPr lang="en-IN" b="1" dirty="0">
              <a:solidFill>
                <a:srgbClr val="002060"/>
              </a:solidFill>
            </a:endParaRPr>
          </a:p>
          <a:p>
            <a:pPr algn="just"/>
            <a:r>
              <a:rPr lang="en-US" b="1" dirty="0">
                <a:solidFill>
                  <a:srgbClr val="002060"/>
                </a:solidFill>
              </a:rPr>
              <a:t>Prevention of monopoly</a:t>
            </a:r>
            <a:endParaRPr lang="en-IN" b="1" dirty="0">
              <a:solidFill>
                <a:srgbClr val="002060"/>
              </a:solidFill>
            </a:endParaRPr>
          </a:p>
        </p:txBody>
      </p:sp>
      <p:pic>
        <p:nvPicPr>
          <p:cNvPr id="4" name="Picture 3"/>
          <p:cNvPicPr>
            <a:picLocks noChangeAspect="1"/>
          </p:cNvPicPr>
          <p:nvPr/>
        </p:nvPicPr>
        <p:blipFill>
          <a:blip r:embed="rId1"/>
          <a:stretch>
            <a:fillRect/>
          </a:stretch>
        </p:blipFill>
        <p:spPr>
          <a:xfrm>
            <a:off x="9564396" y="4443775"/>
            <a:ext cx="2627604" cy="2414225"/>
          </a:xfrm>
          <a:prstGeom prst="rect">
            <a:avLst/>
          </a:prstGeom>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solidFill>
                  <a:srgbClr val="FF0000"/>
                </a:solidFill>
                <a:latin typeface="+mn-lt"/>
              </a:rPr>
              <a:t>Methods to prevent misuse of IPR</a:t>
            </a:r>
            <a:br>
              <a:rPr lang="en-IN" dirty="0"/>
            </a:br>
            <a:endParaRPr lang="en-IN" dirty="0"/>
          </a:p>
        </p:txBody>
      </p:sp>
      <p:sp>
        <p:nvSpPr>
          <p:cNvPr id="3" name="Content Placeholder 2"/>
          <p:cNvSpPr>
            <a:spLocks noGrp="1"/>
          </p:cNvSpPr>
          <p:nvPr>
            <p:ph idx="1"/>
          </p:nvPr>
        </p:nvSpPr>
        <p:spPr/>
        <p:txBody>
          <a:bodyPr/>
          <a:lstStyle/>
          <a:p>
            <a:pPr algn="just"/>
            <a:r>
              <a:rPr lang="en-US" b="1" dirty="0"/>
              <a:t>There are generally two approaches that have been adopted to prevent IPR abuse: </a:t>
            </a:r>
            <a:endParaRPr lang="en-US" b="1" dirty="0"/>
          </a:p>
          <a:p>
            <a:pPr algn="just"/>
            <a:r>
              <a:rPr lang="en-US" b="1" dirty="0">
                <a:solidFill>
                  <a:srgbClr val="002060"/>
                </a:solidFill>
              </a:rPr>
              <a:t>Compulsory licensing </a:t>
            </a:r>
            <a:r>
              <a:rPr lang="en-US" b="1" dirty="0"/>
              <a:t>: An involuntary contract between a willing buyer and an willing seller imposed and enforced by the state.</a:t>
            </a:r>
            <a:endParaRPr lang="en-US" b="1" dirty="0"/>
          </a:p>
          <a:p>
            <a:pPr algn="just"/>
            <a:r>
              <a:rPr lang="en-US" b="1" dirty="0"/>
              <a:t> </a:t>
            </a:r>
            <a:r>
              <a:rPr lang="en-US" b="1" dirty="0">
                <a:solidFill>
                  <a:srgbClr val="002060"/>
                </a:solidFill>
              </a:rPr>
              <a:t>Parallel imports </a:t>
            </a:r>
            <a:r>
              <a:rPr lang="en-US" b="1" dirty="0"/>
              <a:t>: goods brought into a country without the authorization of the patent, trademark or copyright holders after those goods were placed legitimately into the market elsewhere.</a:t>
            </a:r>
            <a:endParaRPr lang="en-IN" b="1" dirty="0"/>
          </a:p>
          <a:p>
            <a:pPr marL="0" indent="0" algn="just">
              <a:buNone/>
            </a:pPr>
            <a:endParaRPr lang="en-IN"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solidFill>
                  <a:srgbClr val="FF0000"/>
                </a:solidFill>
                <a:effectLst>
                  <a:outerShdw blurRad="38100" dist="38100" dir="2700000" algn="tl">
                    <a:srgbClr val="000000">
                      <a:alpha val="43137"/>
                    </a:srgbClr>
                  </a:outerShdw>
                </a:effectLst>
                <a:latin typeface="+mn-lt"/>
              </a:rPr>
              <a:t>Methods to prevent misuse of IPR</a:t>
            </a:r>
            <a:endParaRPr lang="en-IN" dirty="0">
              <a:solidFill>
                <a:srgbClr val="FF0000"/>
              </a:solidFill>
              <a:effectLst>
                <a:outerShdw blurRad="38100" dist="38100" dir="2700000" algn="tl">
                  <a:srgbClr val="000000">
                    <a:alpha val="43137"/>
                  </a:srgbClr>
                </a:outerShdw>
              </a:effectLst>
              <a:latin typeface="+mn-lt"/>
            </a:endParaRPr>
          </a:p>
        </p:txBody>
      </p:sp>
      <p:sp>
        <p:nvSpPr>
          <p:cNvPr id="3" name="Content Placeholder 2"/>
          <p:cNvSpPr>
            <a:spLocks noGrp="1"/>
          </p:cNvSpPr>
          <p:nvPr>
            <p:ph idx="1"/>
          </p:nvPr>
        </p:nvSpPr>
        <p:spPr/>
        <p:txBody>
          <a:bodyPr/>
          <a:lstStyle/>
          <a:p>
            <a:pPr lvl="0" algn="just"/>
            <a:r>
              <a:rPr lang="en-US" b="1" dirty="0"/>
              <a:t>Compulsory Licensing:</a:t>
            </a:r>
            <a:r>
              <a:rPr lang="en-US" dirty="0"/>
              <a:t> </a:t>
            </a:r>
            <a:r>
              <a:rPr lang="en-US" dirty="0">
                <a:solidFill>
                  <a:srgbClr val="002060"/>
                </a:solidFill>
              </a:rPr>
              <a:t>Compulsory licensing is required to prevent  patented product or process.</a:t>
            </a:r>
            <a:endParaRPr lang="en-IN" dirty="0">
              <a:solidFill>
                <a:srgbClr val="002060"/>
              </a:solidFill>
            </a:endParaRPr>
          </a:p>
          <a:p>
            <a:pPr lvl="0" algn="just"/>
            <a:r>
              <a:rPr lang="en-US" b="1" dirty="0"/>
              <a:t>IP Law enforcement</a:t>
            </a:r>
            <a:endParaRPr lang="en-IN" dirty="0"/>
          </a:p>
          <a:p>
            <a:pPr lvl="0" algn="just"/>
            <a:r>
              <a:rPr lang="en-US" b="1" dirty="0"/>
              <a:t>Imposing huge penalties </a:t>
            </a:r>
            <a:endParaRPr lang="en-IN" dirty="0"/>
          </a:p>
          <a:p>
            <a:pPr lvl="0" algn="just"/>
            <a:r>
              <a:rPr lang="en-US" b="1" dirty="0"/>
              <a:t>Cancelation of licensing </a:t>
            </a:r>
            <a:endParaRPr lang="en-IN" dirty="0"/>
          </a:p>
          <a:p>
            <a:pPr lvl="0" algn="just"/>
            <a:r>
              <a:rPr lang="en-US" b="1" dirty="0"/>
              <a:t>Imprisonment</a:t>
            </a:r>
            <a:endParaRPr lang="en-IN" dirty="0"/>
          </a:p>
          <a:p>
            <a:pPr lvl="0" algn="just"/>
            <a:r>
              <a:rPr lang="en-US" b="1" dirty="0"/>
              <a:t>Banned from the doing business</a:t>
            </a:r>
            <a:endParaRPr lang="en-IN" dirty="0"/>
          </a:p>
          <a:p>
            <a:pPr algn="just"/>
            <a:endParaRPr lang="en-IN" dirty="0"/>
          </a:p>
        </p:txBody>
      </p:sp>
      <p:pic>
        <p:nvPicPr>
          <p:cNvPr id="4" name="Picture 3"/>
          <p:cNvPicPr>
            <a:picLocks noChangeAspect="1"/>
          </p:cNvPicPr>
          <p:nvPr/>
        </p:nvPicPr>
        <p:blipFill>
          <a:blip r:embed="rId1"/>
          <a:stretch>
            <a:fillRect/>
          </a:stretch>
        </p:blipFill>
        <p:spPr>
          <a:xfrm>
            <a:off x="7792872" y="3348831"/>
            <a:ext cx="4399128" cy="3509169"/>
          </a:xfrm>
          <a:prstGeom prst="rect">
            <a:avLst/>
          </a:prstGeom>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a:solidFill>
                  <a:srgbClr val="FF0000"/>
                </a:solidFill>
                <a:effectLst>
                  <a:outerShdw blurRad="38100" dist="38100" dir="2700000" algn="tl">
                    <a:srgbClr val="000000">
                      <a:alpha val="43137"/>
                    </a:srgbClr>
                  </a:outerShdw>
                </a:effectLst>
                <a:latin typeface="+mn-lt"/>
              </a:rPr>
              <a:t>Methods to prevent misuse of IPR</a:t>
            </a:r>
            <a:endParaRPr lang="en-IN" b="1" dirty="0">
              <a:solidFill>
                <a:srgbClr val="FF0000"/>
              </a:solidFill>
              <a:effectLst>
                <a:outerShdw blurRad="38100" dist="38100" dir="2700000" algn="tl">
                  <a:srgbClr val="000000">
                    <a:alpha val="43137"/>
                  </a:srgbClr>
                </a:outerShdw>
              </a:effectLst>
              <a:latin typeface="+mn-lt"/>
            </a:endParaRPr>
          </a:p>
        </p:txBody>
      </p:sp>
      <p:sp>
        <p:nvSpPr>
          <p:cNvPr id="3" name="Content Placeholder 2"/>
          <p:cNvSpPr>
            <a:spLocks noGrp="1"/>
          </p:cNvSpPr>
          <p:nvPr>
            <p:ph idx="1"/>
          </p:nvPr>
        </p:nvSpPr>
        <p:spPr>
          <a:xfrm>
            <a:off x="838200" y="1525374"/>
            <a:ext cx="10515600" cy="4351338"/>
          </a:xfrm>
        </p:spPr>
        <p:txBody>
          <a:bodyPr/>
          <a:lstStyle/>
          <a:p>
            <a:pPr algn="just"/>
            <a:r>
              <a:rPr lang="en-US" b="1" dirty="0">
                <a:solidFill>
                  <a:srgbClr val="00B050"/>
                </a:solidFill>
              </a:rPr>
              <a:t>Parallel Imports: </a:t>
            </a:r>
            <a:r>
              <a:rPr lang="en-US" b="1" dirty="0">
                <a:solidFill>
                  <a:srgbClr val="002060"/>
                </a:solidFill>
              </a:rPr>
              <a:t>The term “parallel imports” (also known as “gray market goods”) refers to genuine branded goods obtained from one market (i.e., a country or economic area) that are subsequently imported into another market and sold there without the consent of the owner of the trademark.</a:t>
            </a:r>
            <a:endParaRPr lang="en-IN" b="1" dirty="0">
              <a:solidFill>
                <a:srgbClr val="002060"/>
              </a:solidFill>
            </a:endParaRPr>
          </a:p>
          <a:p>
            <a:endParaRPr lang="en-IN" dirty="0"/>
          </a:p>
        </p:txBody>
      </p:sp>
      <p:pic>
        <p:nvPicPr>
          <p:cNvPr id="4" name="Picture 3"/>
          <p:cNvPicPr>
            <a:picLocks noChangeAspect="1"/>
          </p:cNvPicPr>
          <p:nvPr/>
        </p:nvPicPr>
        <p:blipFill>
          <a:blip r:embed="rId1"/>
          <a:stretch>
            <a:fillRect/>
          </a:stretch>
        </p:blipFill>
        <p:spPr>
          <a:xfrm>
            <a:off x="6514531" y="3384645"/>
            <a:ext cx="5677469" cy="3473355"/>
          </a:xfrm>
          <a:prstGeom prst="rect">
            <a:avLst/>
          </a:prstGeom>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IN" b="1" dirty="0">
                <a:solidFill>
                  <a:srgbClr val="FF0000"/>
                </a:solidFill>
                <a:effectLst>
                  <a:outerShdw blurRad="38100" dist="38100" dir="2700000" algn="tl">
                    <a:srgbClr val="000000">
                      <a:alpha val="43137"/>
                    </a:srgbClr>
                  </a:outerShdw>
                </a:effectLst>
                <a:latin typeface="+mn-lt"/>
              </a:rPr>
              <a:t>Compliance and Liability Issues of IPR:</a:t>
            </a:r>
            <a:br>
              <a:rPr lang="en-IN" b="1" dirty="0">
                <a:solidFill>
                  <a:srgbClr val="FF0000"/>
                </a:solidFill>
                <a:effectLst>
                  <a:outerShdw blurRad="38100" dist="38100" dir="2700000" algn="tl">
                    <a:srgbClr val="000000">
                      <a:alpha val="43137"/>
                    </a:srgbClr>
                  </a:outerShdw>
                </a:effectLst>
                <a:latin typeface="+mn-lt"/>
              </a:rPr>
            </a:br>
            <a:endParaRPr lang="en-IN" b="1" dirty="0">
              <a:solidFill>
                <a:srgbClr val="FF0000"/>
              </a:solidFill>
              <a:effectLst>
                <a:outerShdw blurRad="38100" dist="38100" dir="2700000" algn="tl">
                  <a:srgbClr val="000000">
                    <a:alpha val="43137"/>
                  </a:srgbClr>
                </a:outerShdw>
              </a:effectLst>
              <a:latin typeface="+mn-lt"/>
            </a:endParaRPr>
          </a:p>
        </p:txBody>
      </p:sp>
      <p:sp>
        <p:nvSpPr>
          <p:cNvPr id="3" name="Content Placeholder 2"/>
          <p:cNvSpPr>
            <a:spLocks noGrp="1"/>
          </p:cNvSpPr>
          <p:nvPr>
            <p:ph idx="1"/>
          </p:nvPr>
        </p:nvSpPr>
        <p:spPr>
          <a:xfrm>
            <a:off x="838200" y="1392072"/>
            <a:ext cx="10515600" cy="5240739"/>
          </a:xfrm>
        </p:spPr>
        <p:txBody>
          <a:bodyPr>
            <a:normAutofit lnSpcReduction="10000"/>
          </a:bodyPr>
          <a:lstStyle/>
          <a:p>
            <a:pPr algn="just"/>
            <a:r>
              <a:rPr lang="en-IN" b="1" dirty="0">
                <a:solidFill>
                  <a:srgbClr val="002060"/>
                </a:solidFill>
              </a:rPr>
              <a:t>Intellectual Property is likely to produce or use may intangible assets, such as computer programmes, literary or artistic works (e.g., images or literary descriptions), databases, valuable raw data, algorithms, industrial recipes etc.</a:t>
            </a:r>
            <a:endParaRPr lang="en-IN" b="1" dirty="0">
              <a:solidFill>
                <a:srgbClr val="002060"/>
              </a:solidFill>
            </a:endParaRPr>
          </a:p>
          <a:p>
            <a:pPr algn="just"/>
            <a:r>
              <a:rPr lang="en-IN" b="1" dirty="0">
                <a:solidFill>
                  <a:srgbClr val="002060"/>
                </a:solidFill>
              </a:rPr>
              <a:t> The Intellectual Property legal framework is thus crucial in order to, on the one hand, secure its own investment and on the other, to avoid the infringement of Intellectual Property of others.</a:t>
            </a:r>
            <a:endParaRPr lang="en-IN" b="1" dirty="0">
              <a:solidFill>
                <a:srgbClr val="002060"/>
              </a:solidFill>
            </a:endParaRPr>
          </a:p>
          <a:p>
            <a:pPr algn="just"/>
            <a:r>
              <a:rPr lang="en-IN" b="1" dirty="0">
                <a:solidFill>
                  <a:srgbClr val="002060"/>
                </a:solidFill>
              </a:rPr>
              <a:t> As regards protection of valuable intangible assets generated by a system, one needs to consider traditional IP protection, such as patents and copyright. Additionally, the legal framework for the protection of business confidential information and trade secrets is important. Intellectual Property rights are regulated at the international and national levels. </a:t>
            </a:r>
            <a:endParaRPr lang="en-IN" b="1" dirty="0">
              <a:solidFill>
                <a:srgbClr val="002060"/>
              </a:solidFill>
            </a:endParaRPr>
          </a:p>
          <a:p>
            <a:endParaRPr lang="en-IN"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b="1" dirty="0">
                <a:solidFill>
                  <a:srgbClr val="FF0000"/>
                </a:solidFill>
                <a:effectLst>
                  <a:outerShdw blurRad="38100" dist="38100" dir="2700000" algn="tl">
                    <a:srgbClr val="000000">
                      <a:alpha val="43137"/>
                    </a:srgbClr>
                  </a:outerShdw>
                </a:effectLst>
                <a:latin typeface="+mn-lt"/>
              </a:rPr>
              <a:t>COMPLIANCE AND LIABILITY ISSUES OF IPR</a:t>
            </a:r>
            <a:br>
              <a:rPr lang="en-IN" b="1" dirty="0">
                <a:solidFill>
                  <a:srgbClr val="FF0000"/>
                </a:solidFill>
                <a:effectLst>
                  <a:outerShdw blurRad="38100" dist="38100" dir="2700000" algn="tl">
                    <a:srgbClr val="000000">
                      <a:alpha val="43137"/>
                    </a:srgbClr>
                  </a:outerShdw>
                </a:effectLst>
              </a:rPr>
            </a:br>
            <a:endParaRPr lang="en-IN" dirty="0"/>
          </a:p>
        </p:txBody>
      </p:sp>
      <p:sp>
        <p:nvSpPr>
          <p:cNvPr id="3" name="Content Placeholder 2"/>
          <p:cNvSpPr>
            <a:spLocks noGrp="1"/>
          </p:cNvSpPr>
          <p:nvPr>
            <p:ph idx="1"/>
          </p:nvPr>
        </p:nvSpPr>
        <p:spPr/>
        <p:txBody>
          <a:bodyPr>
            <a:normAutofit/>
          </a:bodyPr>
          <a:lstStyle/>
          <a:p>
            <a:pPr algn="just"/>
            <a:r>
              <a:rPr lang="en-IN" b="1" dirty="0"/>
              <a:t>The European Union has adopted a number of legislative acts relating to the IP. European law complies with the obligations imposed by international law, but at the same time harmonizes IPR further and often provides for a higher standard of protection then international conventions, in particular in the field of copyright.</a:t>
            </a:r>
            <a:endParaRPr lang="en-IN" b="1"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b="1" dirty="0">
                <a:solidFill>
                  <a:srgbClr val="FF0000"/>
                </a:solidFill>
                <a:effectLst>
                  <a:outerShdw blurRad="38100" dist="38100" dir="2700000" algn="tl">
                    <a:srgbClr val="000000">
                      <a:alpha val="43137"/>
                    </a:srgbClr>
                  </a:outerShdw>
                </a:effectLst>
                <a:latin typeface="+mn-lt"/>
              </a:rPr>
              <a:t>COMPLIANCE AND LIABILITY ISSUES OF IPR</a:t>
            </a:r>
            <a:endParaRPr lang="en-IN" b="1" dirty="0">
              <a:latin typeface="+mn-lt"/>
            </a:endParaRPr>
          </a:p>
        </p:txBody>
      </p:sp>
      <p:sp>
        <p:nvSpPr>
          <p:cNvPr id="3" name="Content Placeholder 2"/>
          <p:cNvSpPr>
            <a:spLocks noGrp="1"/>
          </p:cNvSpPr>
          <p:nvPr>
            <p:ph idx="1"/>
          </p:nvPr>
        </p:nvSpPr>
        <p:spPr/>
        <p:txBody>
          <a:bodyPr/>
          <a:lstStyle/>
          <a:p>
            <a:pPr algn="just"/>
            <a:r>
              <a:rPr lang="en-IN" b="1" dirty="0"/>
              <a:t>In the area of </a:t>
            </a:r>
            <a:r>
              <a:rPr lang="en-IN" b="1" dirty="0">
                <a:solidFill>
                  <a:srgbClr val="00B050"/>
                </a:solidFill>
              </a:rPr>
              <a:t>copyright protection</a:t>
            </a:r>
            <a:r>
              <a:rPr lang="en-IN" b="1" dirty="0"/>
              <a:t>, harmonisation at EU level is provided mostly by Council Directive 2001/29/EC of 22 May 2001 on the harmonization of certain aspects of copyright and related rights in the information society (Information Society Directive), Directive 06/96/EC on the </a:t>
            </a:r>
            <a:r>
              <a:rPr lang="en-IN" b="1" dirty="0">
                <a:solidFill>
                  <a:srgbClr val="00B050"/>
                </a:solidFill>
              </a:rPr>
              <a:t>legal protection of databases </a:t>
            </a:r>
            <a:r>
              <a:rPr lang="en-IN" b="1" dirty="0"/>
              <a:t>(Database Directive), and Directive 2009/24/EC on the </a:t>
            </a:r>
            <a:r>
              <a:rPr lang="en-IN" b="1" dirty="0">
                <a:solidFill>
                  <a:srgbClr val="00B050"/>
                </a:solidFill>
              </a:rPr>
              <a:t>legal Protection of Computer Programs </a:t>
            </a:r>
            <a:r>
              <a:rPr lang="en-IN" b="1" dirty="0"/>
              <a:t>(Computer Programmes Directive). </a:t>
            </a:r>
            <a:endParaRPr lang="en-IN" b="1" dirty="0"/>
          </a:p>
          <a:p>
            <a:pPr algn="just"/>
            <a:r>
              <a:rPr lang="en-IN" b="1" dirty="0"/>
              <a:t>Copyright grants an </a:t>
            </a:r>
            <a:r>
              <a:rPr lang="en-IN" b="1" dirty="0">
                <a:solidFill>
                  <a:srgbClr val="00B050"/>
                </a:solidFill>
              </a:rPr>
              <a:t>exclusive right to control reproduction and communication </a:t>
            </a:r>
            <a:r>
              <a:rPr lang="en-IN" b="1" dirty="0"/>
              <a:t>to the public of literary and artistic works, as far as they are original and fixed in some material form. </a:t>
            </a:r>
            <a:endParaRPr lang="en-IN" b="1" dirty="0"/>
          </a:p>
          <a:p>
            <a:endParaRPr lang="en-IN"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906439" y="2671786"/>
            <a:ext cx="10515600" cy="4351338"/>
          </a:xfrm>
        </p:spPr>
        <p:txBody>
          <a:bodyPr>
            <a:normAutofit/>
          </a:bodyPr>
          <a:lstStyle/>
          <a:p>
            <a:pPr marL="0" indent="0" algn="ctr">
              <a:buNone/>
            </a:pPr>
            <a:r>
              <a:rPr lang="en-US" sz="7200" b="1" dirty="0">
                <a:solidFill>
                  <a:srgbClr val="00B050"/>
                </a:solidFill>
              </a:rPr>
              <a:t>THANK YOU</a:t>
            </a:r>
            <a:endParaRPr lang="en-IN" sz="7200" b="1" dirty="0">
              <a:solidFill>
                <a:srgbClr val="00B050"/>
              </a:solidFill>
            </a:endParaRP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3706</Words>
  <Application>WPS Presentation</Application>
  <PresentationFormat>Widescreen</PresentationFormat>
  <Paragraphs>66</Paragraphs>
  <Slides>12</Slides>
  <Notes>0</Notes>
  <HiddenSlides>0</HiddenSlides>
  <MMClips>0</MMClips>
  <ScaleCrop>false</ScaleCrop>
  <HeadingPairs>
    <vt:vector size="6" baseType="variant">
      <vt:variant>
        <vt:lpstr>已用的字体</vt:lpstr>
      </vt:variant>
      <vt:variant>
        <vt:i4>8</vt:i4>
      </vt:variant>
      <vt:variant>
        <vt:lpstr>主题</vt:lpstr>
      </vt:variant>
      <vt:variant>
        <vt:i4>1</vt:i4>
      </vt:variant>
      <vt:variant>
        <vt:lpstr>幻灯片标题</vt:lpstr>
      </vt:variant>
      <vt:variant>
        <vt:i4>12</vt:i4>
      </vt:variant>
    </vt:vector>
  </HeadingPairs>
  <TitlesOfParts>
    <vt:vector size="21" baseType="lpstr">
      <vt:lpstr>Arial</vt:lpstr>
      <vt:lpstr>SimSun</vt:lpstr>
      <vt:lpstr>Wingdings</vt:lpstr>
      <vt:lpstr>Arial Black</vt:lpstr>
      <vt:lpstr>Calibri Light</vt:lpstr>
      <vt:lpstr>Microsoft YaHei</vt:lpstr>
      <vt:lpstr>Arial Unicode MS</vt:lpstr>
      <vt:lpstr>Calibri</vt:lpstr>
      <vt:lpstr>Office Theme</vt:lpstr>
      <vt:lpstr>MISUSE/ OVERUSE/ABUSE OF INTELLECTUAL PROPERTY RIGHTS    </vt:lpstr>
      <vt:lpstr>Introduction</vt:lpstr>
      <vt:lpstr>PowerPoint 演示文稿</vt:lpstr>
      <vt:lpstr>Causes of Misuse/Overuse IPR </vt:lpstr>
      <vt:lpstr>Reasons to Prevent Abuse/ Misuse of IPR  </vt:lpstr>
      <vt:lpstr>Methods to prevent misuse of IPR </vt:lpstr>
      <vt:lpstr>Methods to prevent misuse of IPR</vt:lpstr>
      <vt:lpstr>Methods to prevent misuse of IPR</vt:lpstr>
      <vt:lpstr>Compliance and Liability Issues of IPR: </vt:lpstr>
      <vt:lpstr>COMPLIANCE AND LIABILITY ISSUES OF IPR </vt:lpstr>
      <vt:lpstr>COMPLIANCE AND LIABILITY ISSUES OF IPR</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Vinod</dc:creator>
  <cp:lastModifiedBy>RAMA JYOTHI BODDU</cp:lastModifiedBy>
  <cp:revision>21</cp:revision>
  <dcterms:created xsi:type="dcterms:W3CDTF">2021-05-10T17:08:00Z</dcterms:created>
  <dcterms:modified xsi:type="dcterms:W3CDTF">2025-04-02T17:49:06Z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CV">
    <vt:lpwstr>735E6922F0544EF2910419804D2BFCEF_12</vt:lpwstr>
  </property>
  <property fmtid="{D5CDD505-2E9C-101B-9397-08002B2CF9AE}" pid="3" name="KSOProductBuildVer">
    <vt:lpwstr>1033-12.2.0.20326</vt:lpwstr>
  </property>
</Properties>
</file>